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aleway"/>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regular.fntdata"/><Relationship Id="rId22" Type="http://schemas.openxmlformats.org/officeDocument/2006/relationships/font" Target="fonts/Raleway-italic.fntdata"/><Relationship Id="rId21" Type="http://schemas.openxmlformats.org/officeDocument/2006/relationships/font" Target="fonts/Raleway-bold.fntdata"/><Relationship Id="rId24" Type="http://schemas.openxmlformats.org/officeDocument/2006/relationships/font" Target="fonts/Lato-regular.fntdata"/><Relationship Id="rId23" Type="http://schemas.openxmlformats.org/officeDocument/2006/relationships/font" Target="fonts/Raleway-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4145cfbede_0_5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4145cfbede_0_5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415e1c2ac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415e1c2ac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4145cfbede_0_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4145cfbede_0_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4145cfbede_0_5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4145cfbede_0_5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1f88252dc4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1f88252dc4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4145cfbede_0_4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4145cfbede_0_4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f88252dc4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f88252dc4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4145cfbede_0_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4145cfbede_0_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4145cfbede_0_4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4145cfbede_0_4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4145cfbede_0_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4145cfbede_0_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slide" Target="/ppt/slides/slide6.xml"/><Relationship Id="rId4" Type="http://schemas.openxmlformats.org/officeDocument/2006/relationships/slide" Target="/ppt/slides/slide6.xml"/><Relationship Id="rId5" Type="http://schemas.openxmlformats.org/officeDocument/2006/relationships/slide" Target="/ppt/slides/slide6.xml"/><Relationship Id="rId6" Type="http://schemas.openxmlformats.org/officeDocument/2006/relationships/slide" Target="/ppt/slides/slide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6.xml"/><Relationship Id="rId3" Type="http://schemas.openxmlformats.org/officeDocument/2006/relationships/slide" Target="/ppt/slides/slide6.xml"/><Relationship Id="rId4" Type="http://schemas.openxmlformats.org/officeDocument/2006/relationships/slide" Target="/ppt/slides/slide6.xml"/><Relationship Id="rId5" Type="http://schemas.openxmlformats.org/officeDocument/2006/relationships/slide" Target="/ppt/slides/slide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6.xml"/><Relationship Id="rId3" Type="http://schemas.openxmlformats.org/officeDocument/2006/relationships/slide" Target="/ppt/slides/slide6.xml"/><Relationship Id="rId4" Type="http://schemas.openxmlformats.org/officeDocument/2006/relationships/slide" Target="/ppt/slides/slide6.xml"/><Relationship Id="rId5" Type="http://schemas.openxmlformats.org/officeDocument/2006/relationships/slide" Target="/ppt/slides/slide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slide" Target="/ppt/slides/slide6.xml"/><Relationship Id="rId4" Type="http://schemas.openxmlformats.org/officeDocument/2006/relationships/slide" Target="/ppt/slides/slide6.xml"/><Relationship Id="rId5" Type="http://schemas.openxmlformats.org/officeDocument/2006/relationships/slide" Target="/ppt/slides/slide6.xml"/><Relationship Id="rId6" Type="http://schemas.openxmlformats.org/officeDocument/2006/relationships/slide" Target="/ppt/slides/slide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82" name="Shape 82"/>
        <p:cNvGrpSpPr/>
        <p:nvPr/>
      </p:nvGrpSpPr>
      <p:grpSpPr>
        <a:xfrm>
          <a:off x="0" y="0"/>
          <a:ext cx="0" cy="0"/>
          <a:chOff x="0" y="0"/>
          <a:chExt cx="0" cy="0"/>
        </a:xfrm>
      </p:grpSpPr>
      <p:pic>
        <p:nvPicPr>
          <p:cNvPr descr="shutterstock_31891705.jpg" id="83" name="Google Shape;83;p13"/>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84" name="Google Shape;84;p1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86" name="Google Shape;86;p13">
            <a:hlinkClick action="ppaction://hlinksldjump" r:id="rId3"/>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 name="Google Shape;87;p13">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8" name="Google Shape;88;p13">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9" name="Google Shape;89;p13">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90" name="Google Shape;90;p13"/>
          <p:cNvSpPr txBox="1"/>
          <p:nvPr>
            <p:ph type="title"/>
          </p:nvPr>
        </p:nvSpPr>
        <p:spPr>
          <a:xfrm>
            <a:off x="729450" y="2056375"/>
            <a:ext cx="5887500" cy="1518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spTree>
      <p:nvGrpSpPr>
        <p:cNvPr id="91" name="Shape 91"/>
        <p:cNvGrpSpPr/>
        <p:nvPr/>
      </p:nvGrpSpPr>
      <p:grpSpPr>
        <a:xfrm>
          <a:off x="0" y="0"/>
          <a:ext cx="0" cy="0"/>
          <a:chOff x="0" y="0"/>
          <a:chExt cx="0" cy="0"/>
        </a:xfrm>
      </p:grpSpPr>
      <p:grpSp>
        <p:nvGrpSpPr>
          <p:cNvPr id="92" name="Google Shape;92;p14"/>
          <p:cNvGrpSpPr/>
          <p:nvPr/>
        </p:nvGrpSpPr>
        <p:grpSpPr>
          <a:xfrm>
            <a:off x="830392" y="1191256"/>
            <a:ext cx="745763" cy="45826"/>
            <a:chOff x="4580561" y="2589004"/>
            <a:chExt cx="1064464" cy="25200"/>
          </a:xfrm>
        </p:grpSpPr>
        <p:sp>
          <p:nvSpPr>
            <p:cNvPr id="93" name="Google Shape;93;p1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4"/>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96" name="Google Shape;96;p1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97" name="Google Shape;97;p14">
            <a:hlinkClick action="ppaction://hlinksldjump" r:id="rId2"/>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 name="Google Shape;98;p1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99" name="Google Shape;99;p1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00" name="Google Shape;100;p1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_2">
    <p:spTree>
      <p:nvGrpSpPr>
        <p:cNvPr id="101" name="Shape 101"/>
        <p:cNvGrpSpPr/>
        <p:nvPr/>
      </p:nvGrpSpPr>
      <p:grpSpPr>
        <a:xfrm>
          <a:off x="0" y="0"/>
          <a:ext cx="0" cy="0"/>
          <a:chOff x="0" y="0"/>
          <a:chExt cx="0" cy="0"/>
        </a:xfrm>
      </p:grpSpPr>
      <p:sp>
        <p:nvSpPr>
          <p:cNvPr id="102" name="Google Shape;102;p1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4" name="Google Shape;104;p15">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 name="Google Shape;105;p1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6" name="Google Shape;106;p1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108" name="Google Shape;108;p15"/>
          <p:cNvSpPr txBox="1"/>
          <p:nvPr>
            <p:ph idx="1" type="body"/>
          </p:nvPr>
        </p:nvSpPr>
        <p:spPr>
          <a:xfrm>
            <a:off x="729450" y="1068650"/>
            <a:ext cx="7688700" cy="10344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spTree>
      <p:nvGrpSpPr>
        <p:cNvPr id="109" name="Shape 109"/>
        <p:cNvGrpSpPr/>
        <p:nvPr/>
      </p:nvGrpSpPr>
      <p:grpSpPr>
        <a:xfrm>
          <a:off x="0" y="0"/>
          <a:ext cx="0" cy="0"/>
          <a:chOff x="0" y="0"/>
          <a:chExt cx="0" cy="0"/>
        </a:xfrm>
      </p:grpSpPr>
      <p:pic>
        <p:nvPicPr>
          <p:cNvPr descr="shutterstock_429987889_edited.jpg" id="110" name="Google Shape;110;p16"/>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1" name="Google Shape;111;p16"/>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6"/>
          <p:cNvGrpSpPr/>
          <p:nvPr/>
        </p:nvGrpSpPr>
        <p:grpSpPr>
          <a:xfrm>
            <a:off x="830392" y="1191256"/>
            <a:ext cx="745763" cy="45826"/>
            <a:chOff x="4580561" y="2589004"/>
            <a:chExt cx="1064464" cy="25200"/>
          </a:xfrm>
        </p:grpSpPr>
        <p:sp>
          <p:nvSpPr>
            <p:cNvPr id="113" name="Google Shape;113;p1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6"/>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116" name="Google Shape;116;p16"/>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17" name="Google Shape;117;p1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18" name="Google Shape;118;p16">
            <a:hlinkClick action="ppaction://hlinksldjump" r:id="rId3"/>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 name="Google Shape;119;p16">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0" name="Google Shape;120;p16">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1" name="Google Shape;121;p16">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hyperlink" Target="https://www.kaggle.com/datasets/atharvasankhe/resumeparsing/versions/1" TargetMode="External"/><Relationship Id="rId4" Type="http://schemas.openxmlformats.org/officeDocument/2006/relationships/hyperlink" Target="https://tecoholic.github.io/ner-annotator/"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slide" Target="/ppt/slides/slide3.xml"/><Relationship Id="rId4" Type="http://schemas.openxmlformats.org/officeDocument/2006/relationships/slide" Target="/ppt/slid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slide" Target="/ppt/slides/slide3.xml"/><Relationship Id="rId4" Type="http://schemas.openxmlformats.org/officeDocument/2006/relationships/slide" Target="/ppt/slid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7"/>
          <p:cNvSpPr txBox="1"/>
          <p:nvPr>
            <p:ph type="ctrTitle"/>
          </p:nvPr>
        </p:nvSpPr>
        <p:spPr>
          <a:xfrm>
            <a:off x="729450" y="1322450"/>
            <a:ext cx="48909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4800">
                <a:solidFill>
                  <a:srgbClr val="000000"/>
                </a:solidFill>
              </a:rPr>
              <a:t>NLP Course Project</a:t>
            </a:r>
            <a:endParaRPr/>
          </a:p>
        </p:txBody>
      </p:sp>
      <p:sp>
        <p:nvSpPr>
          <p:cNvPr id="127" name="Google Shape;127;p17"/>
          <p:cNvSpPr txBox="1"/>
          <p:nvPr>
            <p:ph idx="1" type="subTitle"/>
          </p:nvPr>
        </p:nvSpPr>
        <p:spPr>
          <a:xfrm>
            <a:off x="729563" y="2998272"/>
            <a:ext cx="48909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2100"/>
              <a:t>Resume parsing and </a:t>
            </a:r>
            <a:r>
              <a:rPr b="1" lang="en-GB" sz="2100"/>
              <a:t>Template</a:t>
            </a:r>
            <a:r>
              <a:rPr b="1" lang="en-GB" sz="2100"/>
              <a:t> filling</a:t>
            </a:r>
            <a:endParaRPr b="1" sz="2100"/>
          </a:p>
        </p:txBody>
      </p:sp>
      <p:sp>
        <p:nvSpPr>
          <p:cNvPr id="128" name="Google Shape;128;p17"/>
          <p:cNvSpPr txBox="1"/>
          <p:nvPr/>
        </p:nvSpPr>
        <p:spPr>
          <a:xfrm>
            <a:off x="5983200" y="4020300"/>
            <a:ext cx="2899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Submitted By :      Anushtha Bageria</a:t>
            </a:r>
            <a:endParaRPr>
              <a:latin typeface="Lato"/>
              <a:ea typeface="Lato"/>
              <a:cs typeface="Lato"/>
              <a:sym typeface="Lato"/>
            </a:endParaRPr>
          </a:p>
          <a:p>
            <a:pPr indent="0" lvl="0" marL="0" rtl="0" algn="r">
              <a:spcBef>
                <a:spcPts val="0"/>
              </a:spcBef>
              <a:spcAft>
                <a:spcPts val="0"/>
              </a:spcAft>
              <a:buNone/>
            </a:pPr>
            <a:r>
              <a:rPr lang="en-GB">
                <a:latin typeface="Lato"/>
                <a:ea typeface="Lato"/>
                <a:cs typeface="Lato"/>
                <a:sym typeface="Lato"/>
              </a:rPr>
              <a:t>IIT2020064</a:t>
            </a:r>
            <a:endParaRPr>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6"/>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Dataset</a:t>
            </a:r>
            <a:endParaRPr/>
          </a:p>
        </p:txBody>
      </p:sp>
      <p:sp>
        <p:nvSpPr>
          <p:cNvPr id="209" name="Google Shape;209;p26"/>
          <p:cNvSpPr txBox="1"/>
          <p:nvPr/>
        </p:nvSpPr>
        <p:spPr>
          <a:xfrm>
            <a:off x="839700" y="2130425"/>
            <a:ext cx="77742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latin typeface="Lato"/>
                <a:ea typeface="Lato"/>
                <a:cs typeface="Lato"/>
                <a:sym typeface="Lato"/>
              </a:rPr>
              <a:t>The dataset I used is </a:t>
            </a:r>
            <a:r>
              <a:rPr lang="en-GB" sz="1100" u="sng">
                <a:solidFill>
                  <a:schemeClr val="hlink"/>
                </a:solidFill>
                <a:latin typeface="Lato"/>
                <a:ea typeface="Lato"/>
                <a:cs typeface="Lato"/>
                <a:sym typeface="Lato"/>
                <a:hlinkClick r:id="rId3"/>
              </a:rPr>
              <a:t>ResumeParsing</a:t>
            </a:r>
            <a:r>
              <a:rPr lang="en-GB" sz="1100">
                <a:latin typeface="Lato"/>
                <a:ea typeface="Lato"/>
                <a:cs typeface="Lato"/>
                <a:sym typeface="Lato"/>
              </a:rPr>
              <a:t> available on kaggle. </a:t>
            </a:r>
            <a:endParaRPr sz="1100">
              <a:latin typeface="Lato"/>
              <a:ea typeface="Lato"/>
              <a:cs typeface="Lato"/>
              <a:sym typeface="Lato"/>
            </a:endParaRPr>
          </a:p>
          <a:p>
            <a:pPr indent="0" lvl="0" marL="0" rtl="0" algn="l">
              <a:spcBef>
                <a:spcPts val="0"/>
              </a:spcBef>
              <a:spcAft>
                <a:spcPts val="0"/>
              </a:spcAft>
              <a:buNone/>
            </a:pPr>
            <a:r>
              <a:t/>
            </a:r>
            <a:endParaRPr sz="1100">
              <a:latin typeface="Lato"/>
              <a:ea typeface="Lato"/>
              <a:cs typeface="Lato"/>
              <a:sym typeface="Lato"/>
            </a:endParaRPr>
          </a:p>
          <a:p>
            <a:pPr indent="0" lvl="0" marL="0" rtl="0" algn="l">
              <a:spcBef>
                <a:spcPts val="0"/>
              </a:spcBef>
              <a:spcAft>
                <a:spcPts val="0"/>
              </a:spcAft>
              <a:buNone/>
            </a:pPr>
            <a:r>
              <a:rPr lang="en-GB" sz="1100">
                <a:latin typeface="Lato"/>
                <a:ea typeface="Lato"/>
                <a:cs typeface="Lato"/>
                <a:sym typeface="Lato"/>
              </a:rPr>
              <a:t>About Dataset:</a:t>
            </a:r>
            <a:endParaRPr sz="1100">
              <a:latin typeface="Lato"/>
              <a:ea typeface="Lato"/>
              <a:cs typeface="Lato"/>
              <a:sym typeface="Lato"/>
            </a:endParaRPr>
          </a:p>
          <a:p>
            <a:pPr indent="0" lvl="0" marL="0" rtl="0" algn="l">
              <a:spcBef>
                <a:spcPts val="0"/>
              </a:spcBef>
              <a:spcAft>
                <a:spcPts val="0"/>
              </a:spcAft>
              <a:buNone/>
            </a:pPr>
            <a:r>
              <a:rPr lang="en-GB" sz="1100">
                <a:latin typeface="Lato"/>
                <a:ea typeface="Lato"/>
                <a:cs typeface="Lato"/>
                <a:sym typeface="Lato"/>
              </a:rPr>
              <a:t>This dataset contains 2 folders named test and training. Test folder contains pdf and txt files for testing the model. And training model contains configuration file, train_data in json and pkl format.</a:t>
            </a:r>
            <a:endParaRPr sz="1100">
              <a:latin typeface="Lato"/>
              <a:ea typeface="Lato"/>
              <a:cs typeface="Lato"/>
              <a:sym typeface="Lato"/>
            </a:endParaRPr>
          </a:p>
          <a:p>
            <a:pPr indent="0" lvl="0" marL="0" rtl="0" algn="l">
              <a:spcBef>
                <a:spcPts val="0"/>
              </a:spcBef>
              <a:spcAft>
                <a:spcPts val="0"/>
              </a:spcAft>
              <a:buNone/>
            </a:pPr>
            <a:r>
              <a:t/>
            </a:r>
            <a:endParaRPr sz="1100">
              <a:latin typeface="Lato"/>
              <a:ea typeface="Lato"/>
              <a:cs typeface="Lato"/>
              <a:sym typeface="Lato"/>
            </a:endParaRPr>
          </a:p>
          <a:p>
            <a:pPr indent="0" lvl="0" marL="0" rtl="0" algn="l">
              <a:spcBef>
                <a:spcPts val="0"/>
              </a:spcBef>
              <a:spcAft>
                <a:spcPts val="0"/>
              </a:spcAft>
              <a:buNone/>
            </a:pPr>
            <a:r>
              <a:rPr lang="en-GB" sz="1100">
                <a:latin typeface="Lato"/>
                <a:ea typeface="Lato"/>
                <a:cs typeface="Lato"/>
                <a:sym typeface="Lato"/>
              </a:rPr>
              <a:t>Inside the json file:</a:t>
            </a:r>
            <a:endParaRPr sz="1100">
              <a:latin typeface="Lato"/>
              <a:ea typeface="Lato"/>
              <a:cs typeface="Lato"/>
              <a:sym typeface="Lato"/>
            </a:endParaRPr>
          </a:p>
          <a:p>
            <a:pPr indent="0" lvl="0" marL="0" rtl="0" algn="l">
              <a:spcBef>
                <a:spcPts val="0"/>
              </a:spcBef>
              <a:spcAft>
                <a:spcPts val="0"/>
              </a:spcAft>
              <a:buNone/>
            </a:pPr>
            <a:r>
              <a:rPr lang="en-GB" sz="1100">
                <a:latin typeface="Lato"/>
                <a:ea typeface="Lato"/>
                <a:cs typeface="Lato"/>
                <a:sym typeface="Lato"/>
              </a:rPr>
              <a:t>It contains the annotated data which means text of the resume along with the entities for training our NER model.</a:t>
            </a:r>
            <a:endParaRPr sz="1100">
              <a:latin typeface="Lato"/>
              <a:ea typeface="Lato"/>
              <a:cs typeface="Lato"/>
              <a:sym typeface="Lato"/>
            </a:endParaRPr>
          </a:p>
          <a:p>
            <a:pPr indent="0" lvl="0" marL="0" rtl="0" algn="l">
              <a:spcBef>
                <a:spcPts val="0"/>
              </a:spcBef>
              <a:spcAft>
                <a:spcPts val="0"/>
              </a:spcAft>
              <a:buNone/>
            </a:pPr>
            <a:r>
              <a:t/>
            </a:r>
            <a:endParaRPr sz="1100">
              <a:latin typeface="Lato"/>
              <a:ea typeface="Lato"/>
              <a:cs typeface="Lato"/>
              <a:sym typeface="Lato"/>
            </a:endParaRPr>
          </a:p>
          <a:p>
            <a:pPr indent="0" lvl="0" marL="0" rtl="0" algn="l">
              <a:spcBef>
                <a:spcPts val="0"/>
              </a:spcBef>
              <a:spcAft>
                <a:spcPts val="0"/>
              </a:spcAft>
              <a:buNone/>
            </a:pPr>
            <a:r>
              <a:rPr lang="en-GB" sz="1100">
                <a:latin typeface="Lato"/>
                <a:ea typeface="Lato"/>
                <a:cs typeface="Lato"/>
                <a:sym typeface="Lato"/>
              </a:rPr>
              <a:t>The entities defined in the dataset were not up to the mark so there was a need to update the entities of the data. Therefore I have updated the entities with the help of website </a:t>
            </a:r>
            <a:r>
              <a:rPr lang="en-GB" sz="1100" u="sng">
                <a:solidFill>
                  <a:schemeClr val="hlink"/>
                </a:solidFill>
                <a:latin typeface="Lato"/>
                <a:ea typeface="Lato"/>
                <a:cs typeface="Lato"/>
                <a:sym typeface="Lato"/>
                <a:hlinkClick r:id="rId4"/>
              </a:rPr>
              <a:t>Annotator</a:t>
            </a:r>
            <a:r>
              <a:rPr lang="en-GB" sz="1100">
                <a:latin typeface="Lato"/>
                <a:ea typeface="Lato"/>
                <a:cs typeface="Lato"/>
                <a:sym typeface="Lato"/>
              </a:rPr>
              <a:t>.</a:t>
            </a:r>
            <a:endParaRPr sz="1100">
              <a:latin typeface="Lato"/>
              <a:ea typeface="Lato"/>
              <a:cs typeface="Lato"/>
              <a:sym typeface="Lato"/>
            </a:endParaRPr>
          </a:p>
          <a:p>
            <a:pPr indent="0" lvl="0" marL="0" rtl="0" algn="l">
              <a:spcBef>
                <a:spcPts val="0"/>
              </a:spcBef>
              <a:spcAft>
                <a:spcPts val="0"/>
              </a:spcAft>
              <a:buNone/>
            </a:pPr>
            <a:r>
              <a:t/>
            </a:r>
            <a:endParaRPr sz="1100">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7"/>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Result</a:t>
            </a:r>
            <a:endParaRPr/>
          </a:p>
        </p:txBody>
      </p:sp>
      <p:sp>
        <p:nvSpPr>
          <p:cNvPr id="215" name="Google Shape;215;p27"/>
          <p:cNvSpPr txBox="1"/>
          <p:nvPr/>
        </p:nvSpPr>
        <p:spPr>
          <a:xfrm>
            <a:off x="557725" y="2169325"/>
            <a:ext cx="2808300" cy="170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latin typeface="Lato"/>
                <a:ea typeface="Lato"/>
                <a:cs typeface="Lato"/>
                <a:sym typeface="Lato"/>
              </a:rPr>
              <a:t>The final score achieved was 0.69. In general, accuracy is not always a good measure of performance for NER models, as the datasets can be highly imbalanced, with many more non-entities than entities. Therefore, F1 score is often used as a more informative evaluation metric for NER models.</a:t>
            </a:r>
            <a:endParaRPr sz="1100">
              <a:latin typeface="Lato"/>
              <a:ea typeface="Lato"/>
              <a:cs typeface="Lato"/>
              <a:sym typeface="Lato"/>
            </a:endParaRPr>
          </a:p>
          <a:p>
            <a:pPr indent="0" lvl="0" marL="0" rtl="0" algn="l">
              <a:spcBef>
                <a:spcPts val="0"/>
              </a:spcBef>
              <a:spcAft>
                <a:spcPts val="0"/>
              </a:spcAft>
              <a:buNone/>
            </a:pPr>
            <a:r>
              <a:t/>
            </a:r>
            <a:endParaRPr sz="1100">
              <a:latin typeface="Lato"/>
              <a:ea typeface="Lato"/>
              <a:cs typeface="Lato"/>
              <a:sym typeface="Lato"/>
            </a:endParaRPr>
          </a:p>
        </p:txBody>
      </p:sp>
      <p:pic>
        <p:nvPicPr>
          <p:cNvPr id="216" name="Google Shape;216;p27"/>
          <p:cNvPicPr preferRelativeResize="0"/>
          <p:nvPr/>
        </p:nvPicPr>
        <p:blipFill>
          <a:blip r:embed="rId3">
            <a:alphaModFix/>
          </a:blip>
          <a:stretch>
            <a:fillRect/>
          </a:stretch>
        </p:blipFill>
        <p:spPr>
          <a:xfrm>
            <a:off x="3690625" y="1165775"/>
            <a:ext cx="5102475" cy="35234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8"/>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Future Scope</a:t>
            </a:r>
            <a:endParaRPr/>
          </a:p>
        </p:txBody>
      </p:sp>
      <p:sp>
        <p:nvSpPr>
          <p:cNvPr id="222" name="Google Shape;222;p28"/>
          <p:cNvSpPr txBox="1"/>
          <p:nvPr/>
        </p:nvSpPr>
        <p:spPr>
          <a:xfrm>
            <a:off x="839700" y="2130425"/>
            <a:ext cx="7774200" cy="692700"/>
          </a:xfrm>
          <a:prstGeom prst="rect">
            <a:avLst/>
          </a:prstGeom>
          <a:noFill/>
          <a:ln>
            <a:noFill/>
          </a:ln>
        </p:spPr>
        <p:txBody>
          <a:bodyPr anchorCtr="0" anchor="t" bIns="91425" lIns="91425" spcFirstLastPara="1" rIns="91425" wrap="square" tIns="91425">
            <a:spAutoFit/>
          </a:bodyPr>
          <a:lstStyle/>
          <a:p>
            <a:pPr indent="-298450" lvl="0" marL="457200" rtl="0" algn="l">
              <a:spcBef>
                <a:spcPts val="0"/>
              </a:spcBef>
              <a:spcAft>
                <a:spcPts val="0"/>
              </a:spcAft>
              <a:buSzPts val="1100"/>
              <a:buFont typeface="Lato"/>
              <a:buChar char="●"/>
            </a:pPr>
            <a:r>
              <a:rPr lang="en-GB" sz="1100">
                <a:latin typeface="Lato"/>
                <a:ea typeface="Lato"/>
                <a:cs typeface="Lato"/>
                <a:sym typeface="Lato"/>
              </a:rPr>
              <a:t>expansion into other data formats</a:t>
            </a:r>
            <a:endParaRPr sz="1100">
              <a:latin typeface="Lato"/>
              <a:ea typeface="Lato"/>
              <a:cs typeface="Lato"/>
              <a:sym typeface="Lato"/>
            </a:endParaRPr>
          </a:p>
          <a:p>
            <a:pPr indent="0" lvl="0" marL="457200" rtl="0" algn="l">
              <a:spcBef>
                <a:spcPts val="0"/>
              </a:spcBef>
              <a:spcAft>
                <a:spcPts val="0"/>
              </a:spcAft>
              <a:buNone/>
            </a:pPr>
            <a:r>
              <a:t/>
            </a:r>
            <a:endParaRPr sz="1100">
              <a:latin typeface="Lato"/>
              <a:ea typeface="Lato"/>
              <a:cs typeface="Lato"/>
              <a:sym typeface="Lato"/>
            </a:endParaRPr>
          </a:p>
          <a:p>
            <a:pPr indent="-298450" lvl="0" marL="457200" rtl="0" algn="l">
              <a:spcBef>
                <a:spcPts val="0"/>
              </a:spcBef>
              <a:spcAft>
                <a:spcPts val="0"/>
              </a:spcAft>
              <a:buSzPts val="1100"/>
              <a:buFont typeface="Lato"/>
              <a:buChar char="●"/>
            </a:pPr>
            <a:r>
              <a:rPr lang="en-GB" sz="1100">
                <a:latin typeface="Lato"/>
                <a:ea typeface="Lato"/>
                <a:cs typeface="Lato"/>
                <a:sym typeface="Lato"/>
              </a:rPr>
              <a:t>Developing a resume parsing system that can handle multiple languages</a:t>
            </a:r>
            <a:endParaRPr sz="1100">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9"/>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Reference</a:t>
            </a:r>
            <a:endParaRPr/>
          </a:p>
        </p:txBody>
      </p:sp>
      <p:sp>
        <p:nvSpPr>
          <p:cNvPr id="228" name="Google Shape;228;p29"/>
          <p:cNvSpPr txBox="1"/>
          <p:nvPr/>
        </p:nvSpPr>
        <p:spPr>
          <a:xfrm>
            <a:off x="839700" y="2130425"/>
            <a:ext cx="7774200" cy="306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latin typeface="Lato"/>
                <a:ea typeface="Lato"/>
                <a:cs typeface="Lato"/>
                <a:sym typeface="Lato"/>
              </a:rPr>
              <a:t>[1] Bhor, Shubham, Vivek Gupta, Vishak Nair, Harish Shinde, and Manasi S. Kulkarni. ”Resume parser using natural language    processing techniques.” Int. J. Res. Eng. Sci 9, no. 6 (2021).</a:t>
            </a:r>
            <a:endParaRPr sz="1100">
              <a:latin typeface="Lato"/>
              <a:ea typeface="Lato"/>
              <a:cs typeface="Lato"/>
              <a:sym typeface="Lato"/>
            </a:endParaRPr>
          </a:p>
          <a:p>
            <a:pPr indent="0" lvl="0" marL="0" rtl="0" algn="l">
              <a:spcBef>
                <a:spcPts val="0"/>
              </a:spcBef>
              <a:spcAft>
                <a:spcPts val="0"/>
              </a:spcAft>
              <a:buNone/>
            </a:pPr>
            <a:r>
              <a:t/>
            </a:r>
            <a:endParaRPr sz="1100">
              <a:latin typeface="Lato"/>
              <a:ea typeface="Lato"/>
              <a:cs typeface="Lato"/>
              <a:sym typeface="Lato"/>
            </a:endParaRPr>
          </a:p>
          <a:p>
            <a:pPr indent="0" lvl="0" marL="0" rtl="0" algn="l">
              <a:spcBef>
                <a:spcPts val="0"/>
              </a:spcBef>
              <a:spcAft>
                <a:spcPts val="0"/>
              </a:spcAft>
              <a:buNone/>
            </a:pPr>
            <a:r>
              <a:rPr lang="en-GB" sz="1100">
                <a:latin typeface="Lato"/>
                <a:ea typeface="Lato"/>
                <a:cs typeface="Lato"/>
                <a:sym typeface="Lato"/>
              </a:rPr>
              <a:t>[2] Bhaliya, Nirali, Jay Gandhi, and Dheeraj Kumar Singh. ”NLP based extraction of relevant resume using machine learning.” (2020).</a:t>
            </a:r>
            <a:endParaRPr sz="1100">
              <a:latin typeface="Lato"/>
              <a:ea typeface="Lato"/>
              <a:cs typeface="Lato"/>
              <a:sym typeface="Lato"/>
            </a:endParaRPr>
          </a:p>
          <a:p>
            <a:pPr indent="0" lvl="0" marL="0" rtl="0" algn="l">
              <a:spcBef>
                <a:spcPts val="0"/>
              </a:spcBef>
              <a:spcAft>
                <a:spcPts val="0"/>
              </a:spcAft>
              <a:buNone/>
            </a:pPr>
            <a:r>
              <a:t/>
            </a:r>
            <a:endParaRPr sz="1100">
              <a:latin typeface="Lato"/>
              <a:ea typeface="Lato"/>
              <a:cs typeface="Lato"/>
              <a:sym typeface="Lato"/>
            </a:endParaRPr>
          </a:p>
          <a:p>
            <a:pPr indent="0" lvl="0" marL="0" rtl="0" algn="l">
              <a:spcBef>
                <a:spcPts val="0"/>
              </a:spcBef>
              <a:spcAft>
                <a:spcPts val="0"/>
              </a:spcAft>
              <a:buNone/>
            </a:pPr>
            <a:r>
              <a:rPr lang="en-GB" sz="1100">
                <a:latin typeface="Lato"/>
                <a:ea typeface="Lato"/>
                <a:cs typeface="Lato"/>
                <a:sym typeface="Lato"/>
              </a:rPr>
              <a:t>[3] Das, Papiya, Manjusha Pandey, and Siddharth Swarup Rautaray. ”A CV parser model using entity extraction process and big data tools.” IJ Information Technology and Computer Science 9 (2018): 21-31.</a:t>
            </a:r>
            <a:endParaRPr sz="1100">
              <a:latin typeface="Lato"/>
              <a:ea typeface="Lato"/>
              <a:cs typeface="Lato"/>
              <a:sym typeface="Lato"/>
            </a:endParaRPr>
          </a:p>
          <a:p>
            <a:pPr indent="0" lvl="0" marL="0" rtl="0" algn="l">
              <a:spcBef>
                <a:spcPts val="0"/>
              </a:spcBef>
              <a:spcAft>
                <a:spcPts val="0"/>
              </a:spcAft>
              <a:buNone/>
            </a:pPr>
            <a:r>
              <a:t/>
            </a:r>
            <a:endParaRPr sz="1100">
              <a:latin typeface="Lato"/>
              <a:ea typeface="Lato"/>
              <a:cs typeface="Lato"/>
              <a:sym typeface="Lato"/>
            </a:endParaRPr>
          </a:p>
          <a:p>
            <a:pPr indent="0" lvl="0" marL="0" rtl="0" algn="l">
              <a:spcBef>
                <a:spcPts val="0"/>
              </a:spcBef>
              <a:spcAft>
                <a:spcPts val="0"/>
              </a:spcAft>
              <a:buNone/>
            </a:pPr>
            <a:r>
              <a:rPr lang="en-GB" sz="1100">
                <a:latin typeface="Lato"/>
                <a:ea typeface="Lato"/>
                <a:cs typeface="Lato"/>
                <a:sym typeface="Lato"/>
              </a:rPr>
              <a:t>[4] Kudatarkar, Vinaya Ramesh, Manjula Ramannavar, and S. S. Nandini. ”A survey on unstructured text analytics approaches for qualitative evaluation of resumes.” International Journal of Emerging Technology in Computer Science and Electronics (IJETCSE) April 14 (2015).</a:t>
            </a:r>
            <a:endParaRPr sz="1100">
              <a:latin typeface="Lato"/>
              <a:ea typeface="Lato"/>
              <a:cs typeface="Lato"/>
              <a:sym typeface="Lato"/>
            </a:endParaRPr>
          </a:p>
          <a:p>
            <a:pPr indent="0" lvl="0" marL="0" rtl="0" algn="l">
              <a:spcBef>
                <a:spcPts val="0"/>
              </a:spcBef>
              <a:spcAft>
                <a:spcPts val="0"/>
              </a:spcAft>
              <a:buNone/>
            </a:pPr>
            <a:r>
              <a:t/>
            </a:r>
            <a:endParaRPr sz="1100">
              <a:latin typeface="Lato"/>
              <a:ea typeface="Lato"/>
              <a:cs typeface="Lato"/>
              <a:sym typeface="Lato"/>
            </a:endParaRPr>
          </a:p>
          <a:p>
            <a:pPr indent="0" lvl="0" marL="0" rtl="0" algn="l">
              <a:spcBef>
                <a:spcPts val="0"/>
              </a:spcBef>
              <a:spcAft>
                <a:spcPts val="0"/>
              </a:spcAft>
              <a:buNone/>
            </a:pPr>
            <a:r>
              <a:rPr lang="en-GB" sz="1100">
                <a:latin typeface="Lato"/>
                <a:ea typeface="Lato"/>
                <a:cs typeface="Lato"/>
                <a:sym typeface="Lato"/>
              </a:rPr>
              <a:t>[5] Sanyal, Satyaki, Souvik Hazra, Soumyashree Adhikary, and Neelanjan Ghosh. ”Resume parser with natural language processing.” International Journal of Engineering Science 4484 (2017).</a:t>
            </a:r>
            <a:endParaRPr sz="1100">
              <a:latin typeface="Lato"/>
              <a:ea typeface="Lato"/>
              <a:cs typeface="Lato"/>
              <a:sym typeface="Lato"/>
            </a:endParaRPr>
          </a:p>
          <a:p>
            <a:pPr indent="0" lvl="0" marL="457200" rtl="0" algn="l">
              <a:spcBef>
                <a:spcPts val="0"/>
              </a:spcBef>
              <a:spcAft>
                <a:spcPts val="0"/>
              </a:spcAft>
              <a:buNone/>
            </a:pPr>
            <a:r>
              <a:t/>
            </a:r>
            <a:endParaRPr sz="1100">
              <a:latin typeface="Lato"/>
              <a:ea typeface="Lato"/>
              <a:cs typeface="Lato"/>
              <a:sym typeface="Lato"/>
            </a:endParaRPr>
          </a:p>
          <a:p>
            <a:pPr indent="0" lvl="0" marL="457200" rtl="0" algn="l">
              <a:spcBef>
                <a:spcPts val="0"/>
              </a:spcBef>
              <a:spcAft>
                <a:spcPts val="0"/>
              </a:spcAft>
              <a:buNone/>
            </a:pPr>
            <a:r>
              <a:t/>
            </a:r>
            <a:endParaRPr sz="1100">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0"/>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4800">
                <a:solidFill>
                  <a:srgbClr val="000000"/>
                </a:solidFil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rtl="0" algn="l">
              <a:spcBef>
                <a:spcPts val="0"/>
              </a:spcBef>
              <a:spcAft>
                <a:spcPts val="1600"/>
              </a:spcAft>
              <a:buNone/>
            </a:pPr>
            <a:r>
              <a:rPr lang="en-GB"/>
              <a:t>I</a:t>
            </a:r>
            <a:r>
              <a:rPr lang="en-GB"/>
              <a:t>NTRODUCTION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9"/>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Introduction to Resume Parsing</a:t>
            </a:r>
            <a:endParaRPr/>
          </a:p>
        </p:txBody>
      </p:sp>
      <p:sp>
        <p:nvSpPr>
          <p:cNvPr id="139" name="Google Shape;139;p19"/>
          <p:cNvSpPr txBox="1"/>
          <p:nvPr>
            <p:ph idx="4294967295" type="body"/>
          </p:nvPr>
        </p:nvSpPr>
        <p:spPr>
          <a:xfrm>
            <a:off x="1295325" y="2078875"/>
            <a:ext cx="7122900" cy="1326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100"/>
              <a:t> A resume parsing is an analysis of the technology and processes involved in extracting relevant information from a job seeker's resume.</a:t>
            </a:r>
            <a:endParaRPr sz="1100"/>
          </a:p>
          <a:p>
            <a:pPr indent="0" lvl="0" marL="0" rtl="0" algn="l">
              <a:spcBef>
                <a:spcPts val="1200"/>
              </a:spcBef>
              <a:spcAft>
                <a:spcPts val="1200"/>
              </a:spcAft>
              <a:buNone/>
            </a:pPr>
            <a:r>
              <a:rPr lang="en-GB" sz="1100"/>
              <a:t>The development of automated resume parsing systems has the potential to revolutionize the recruitment process by streamlining the initial screening and selection process. In this way, recruiters can focus on the most promising candidates and speed up the recruitment process, improving efficiency and productivity.</a:t>
            </a:r>
            <a:endParaRPr sz="1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0"/>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Problem Formulation</a:t>
            </a:r>
            <a:endParaRPr/>
          </a:p>
          <a:p>
            <a:pPr indent="0" lvl="0" marL="0" rtl="0" algn="l">
              <a:spcBef>
                <a:spcPts val="0"/>
              </a:spcBef>
              <a:spcAft>
                <a:spcPts val="0"/>
              </a:spcAft>
              <a:buNone/>
            </a:pPr>
            <a:r>
              <a:t/>
            </a:r>
            <a:endParaRPr/>
          </a:p>
        </p:txBody>
      </p:sp>
      <p:sp>
        <p:nvSpPr>
          <p:cNvPr id="145" name="Google Shape;145;p20"/>
          <p:cNvSpPr txBox="1"/>
          <p:nvPr>
            <p:ph idx="4294967295" type="body"/>
          </p:nvPr>
        </p:nvSpPr>
        <p:spPr>
          <a:xfrm>
            <a:off x="1295325" y="2078875"/>
            <a:ext cx="7122900" cy="1326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100"/>
              <a:t>The current process of manually reviewing and extracting relevant information from job applicants' resumes is time-consuming and prone to errors, leading to inefficiencies and delays in the recruitment process.</a:t>
            </a:r>
            <a:endParaRPr sz="1100"/>
          </a:p>
          <a:p>
            <a:pPr indent="0" lvl="0" marL="0" rtl="0" algn="l">
              <a:spcBef>
                <a:spcPts val="1200"/>
              </a:spcBef>
              <a:spcAft>
                <a:spcPts val="1200"/>
              </a:spcAft>
              <a:buNone/>
            </a:pPr>
            <a:r>
              <a:rPr lang="en-GB" sz="1100"/>
              <a:t>There is a need to develop an automated system that can accurately parse and extract key information from resumes using NLP techniques to streamline the recruitment process and improve its efficiency.</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Problems in manual Resume checking</a:t>
            </a:r>
            <a:endParaRPr/>
          </a:p>
        </p:txBody>
      </p:sp>
      <p:sp>
        <p:nvSpPr>
          <p:cNvPr id="151" name="Google Shape;151;p21"/>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152" name="Google Shape;152;p21"/>
          <p:cNvSpPr txBox="1"/>
          <p:nvPr>
            <p:ph idx="1" type="body"/>
          </p:nvPr>
        </p:nvSpPr>
        <p:spPr>
          <a:xfrm>
            <a:off x="1847691" y="2073775"/>
            <a:ext cx="2832900" cy="1051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100"/>
              <a:t>Biasing:</a:t>
            </a:r>
            <a:endParaRPr sz="1100"/>
          </a:p>
          <a:p>
            <a:pPr indent="0" lvl="0" marL="0" rtl="0" algn="l">
              <a:spcBef>
                <a:spcPts val="1200"/>
              </a:spcBef>
              <a:spcAft>
                <a:spcPts val="1200"/>
              </a:spcAft>
              <a:buNone/>
            </a:pPr>
            <a:r>
              <a:rPr lang="en-GB" sz="1100"/>
              <a:t>Manual resume screening is susceptible to bias as it involves human judgment</a:t>
            </a:r>
            <a:endParaRPr sz="1100"/>
          </a:p>
        </p:txBody>
      </p:sp>
      <p:sp>
        <p:nvSpPr>
          <p:cNvPr id="153" name="Google Shape;153;p21"/>
          <p:cNvSpPr/>
          <p:nvPr/>
        </p:nvSpPr>
        <p:spPr>
          <a:xfrm>
            <a:off x="14007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154" name="Google Shape;154;p21"/>
          <p:cNvSpPr txBox="1"/>
          <p:nvPr>
            <p:ph idx="1" type="body"/>
          </p:nvPr>
        </p:nvSpPr>
        <p:spPr>
          <a:xfrm>
            <a:off x="1847700" y="3307900"/>
            <a:ext cx="2832900" cy="11850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GB" sz="1100"/>
              <a:t>Time-consuming:</a:t>
            </a:r>
            <a:endParaRPr sz="1100"/>
          </a:p>
          <a:p>
            <a:pPr indent="0" lvl="0" marL="0" rtl="0" algn="l">
              <a:spcBef>
                <a:spcPts val="1200"/>
              </a:spcBef>
              <a:spcAft>
                <a:spcPts val="1200"/>
              </a:spcAft>
              <a:buNone/>
            </a:pPr>
            <a:r>
              <a:rPr lang="en-GB" sz="1100"/>
              <a:t>Manually screening resumes is a time-consuming process, especially when recruiters have to go through a large number of resumes.</a:t>
            </a:r>
            <a:endParaRPr sz="1100"/>
          </a:p>
        </p:txBody>
      </p:sp>
      <p:sp>
        <p:nvSpPr>
          <p:cNvPr id="155" name="Google Shape;155;p21"/>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156" name="Google Shape;156;p21"/>
          <p:cNvSpPr txBox="1"/>
          <p:nvPr>
            <p:ph idx="1" type="body"/>
          </p:nvPr>
        </p:nvSpPr>
        <p:spPr>
          <a:xfrm>
            <a:off x="5536112" y="2073775"/>
            <a:ext cx="2832900" cy="10518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1100"/>
              <a:t>Inconsistency:</a:t>
            </a:r>
            <a:endParaRPr sz="1100"/>
          </a:p>
          <a:p>
            <a:pPr indent="0" lvl="0" marL="0" rtl="0" algn="l">
              <a:spcBef>
                <a:spcPts val="1200"/>
              </a:spcBef>
              <a:spcAft>
                <a:spcPts val="1200"/>
              </a:spcAft>
              <a:buNone/>
            </a:pPr>
            <a:r>
              <a:rPr lang="en-GB" sz="1100"/>
              <a:t>Different recruiters may evaluate resumes differently, which can result in inconsistent hiring decisions.</a:t>
            </a:r>
            <a:endParaRPr sz="1100"/>
          </a:p>
        </p:txBody>
      </p:sp>
      <p:sp>
        <p:nvSpPr>
          <p:cNvPr id="157" name="Google Shape;157;p21"/>
          <p:cNvSpPr/>
          <p:nvPr/>
        </p:nvSpPr>
        <p:spPr>
          <a:xfrm>
            <a:off x="5090809"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158" name="Google Shape;158;p21"/>
          <p:cNvSpPr txBox="1"/>
          <p:nvPr>
            <p:ph idx="1" type="body"/>
          </p:nvPr>
        </p:nvSpPr>
        <p:spPr>
          <a:xfrm>
            <a:off x="5536100" y="3307900"/>
            <a:ext cx="2832900" cy="11850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GB" sz="1100"/>
              <a:t>Limited Scope:</a:t>
            </a:r>
            <a:endParaRPr sz="1100"/>
          </a:p>
          <a:p>
            <a:pPr indent="0" lvl="0" marL="0" rtl="0" algn="l">
              <a:spcBef>
                <a:spcPts val="1200"/>
              </a:spcBef>
              <a:spcAft>
                <a:spcPts val="1200"/>
              </a:spcAft>
              <a:buNone/>
            </a:pPr>
            <a:r>
              <a:rPr lang="en-GB" sz="1100"/>
              <a:t>Manual resume screening can be limited in scope as recruiters may not have the time or resources to thoroughly evaluate each resume.</a:t>
            </a:r>
            <a:endParaRPr sz="1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2"/>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Problems in automating resume parsing</a:t>
            </a:r>
            <a:endParaRPr/>
          </a:p>
        </p:txBody>
      </p:sp>
      <p:sp>
        <p:nvSpPr>
          <p:cNvPr id="164" name="Google Shape;164;p22"/>
          <p:cNvSpPr txBox="1"/>
          <p:nvPr/>
        </p:nvSpPr>
        <p:spPr>
          <a:xfrm>
            <a:off x="1293838" y="23032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3">
                  <a:extLst>
                    <a:ext uri="{A12FA001-AC4F-418D-AE19-62706E023703}">
                      <ahyp:hlinkClr val="tx"/>
                    </a:ext>
                  </a:extLst>
                </a:hlinkClick>
              </a:rPr>
              <a:t>Overview</a:t>
            </a:r>
            <a:endParaRPr sz="1300">
              <a:solidFill>
                <a:srgbClr val="FFFFFF"/>
              </a:solidFill>
              <a:latin typeface="Raleway"/>
              <a:ea typeface="Raleway"/>
              <a:cs typeface="Raleway"/>
              <a:sym typeface="Raleway"/>
            </a:endParaRPr>
          </a:p>
        </p:txBody>
      </p:sp>
      <p:sp>
        <p:nvSpPr>
          <p:cNvPr id="165" name="Google Shape;165;p22"/>
          <p:cNvSpPr txBox="1"/>
          <p:nvPr/>
        </p:nvSpPr>
        <p:spPr>
          <a:xfrm>
            <a:off x="1293838" y="27049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4">
                  <a:extLst>
                    <a:ext uri="{A12FA001-AC4F-418D-AE19-62706E023703}">
                      <ahyp:hlinkClr val="tx"/>
                    </a:ext>
                  </a:extLst>
                </a:hlinkClick>
              </a:rPr>
              <a:t>Problems to solve</a:t>
            </a:r>
            <a:endParaRPr sz="1300">
              <a:solidFill>
                <a:srgbClr val="FFFFFF"/>
              </a:solidFill>
              <a:latin typeface="Raleway"/>
              <a:ea typeface="Raleway"/>
              <a:cs typeface="Raleway"/>
              <a:sym typeface="Raleway"/>
            </a:endParaRPr>
          </a:p>
        </p:txBody>
      </p:sp>
      <p:sp>
        <p:nvSpPr>
          <p:cNvPr id="166" name="Google Shape;166;p22"/>
          <p:cNvSpPr txBox="1"/>
          <p:nvPr/>
        </p:nvSpPr>
        <p:spPr>
          <a:xfrm>
            <a:off x="1293838" y="31066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Project objective</a:t>
            </a:r>
            <a:endParaRPr sz="1300">
              <a:solidFill>
                <a:srgbClr val="FFFFFF"/>
              </a:solidFill>
              <a:latin typeface="Raleway"/>
              <a:ea typeface="Raleway"/>
              <a:cs typeface="Raleway"/>
              <a:sym typeface="Raleway"/>
            </a:endParaRPr>
          </a:p>
        </p:txBody>
      </p:sp>
      <p:sp>
        <p:nvSpPr>
          <p:cNvPr id="167" name="Google Shape;167;p22"/>
          <p:cNvSpPr txBox="1"/>
          <p:nvPr/>
        </p:nvSpPr>
        <p:spPr>
          <a:xfrm>
            <a:off x="1293838" y="35083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Market trends</a:t>
            </a:r>
            <a:endParaRPr sz="1300">
              <a:solidFill>
                <a:srgbClr val="FFFFFF"/>
              </a:solidFill>
              <a:latin typeface="Raleway"/>
              <a:ea typeface="Raleway"/>
              <a:cs typeface="Raleway"/>
              <a:sym typeface="Raleway"/>
            </a:endParaRPr>
          </a:p>
        </p:txBody>
      </p:sp>
      <p:sp>
        <p:nvSpPr>
          <p:cNvPr id="168" name="Google Shape;168;p22"/>
          <p:cNvSpPr txBox="1"/>
          <p:nvPr/>
        </p:nvSpPr>
        <p:spPr>
          <a:xfrm>
            <a:off x="3448432" y="23032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Trend analysis</a:t>
            </a:r>
            <a:endParaRPr sz="1300">
              <a:solidFill>
                <a:srgbClr val="FFFFFF"/>
              </a:solidFill>
              <a:latin typeface="Raleway"/>
              <a:ea typeface="Raleway"/>
              <a:cs typeface="Raleway"/>
              <a:sym typeface="Raleway"/>
            </a:endParaRPr>
          </a:p>
        </p:txBody>
      </p:sp>
      <p:sp>
        <p:nvSpPr>
          <p:cNvPr id="169" name="Google Shape;169;p22"/>
          <p:cNvSpPr txBox="1"/>
          <p:nvPr/>
        </p:nvSpPr>
        <p:spPr>
          <a:xfrm>
            <a:off x="3448432" y="27049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Target audience</a:t>
            </a:r>
            <a:endParaRPr sz="1300">
              <a:solidFill>
                <a:srgbClr val="FFFFFF"/>
              </a:solidFill>
              <a:latin typeface="Raleway"/>
              <a:ea typeface="Raleway"/>
              <a:cs typeface="Raleway"/>
              <a:sym typeface="Raleway"/>
            </a:endParaRPr>
          </a:p>
        </p:txBody>
      </p:sp>
      <p:sp>
        <p:nvSpPr>
          <p:cNvPr id="170" name="Google Shape;170;p22"/>
          <p:cNvSpPr txBox="1"/>
          <p:nvPr/>
        </p:nvSpPr>
        <p:spPr>
          <a:xfrm>
            <a:off x="3448432" y="31066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Proposed solution</a:t>
            </a:r>
            <a:endParaRPr sz="1300">
              <a:solidFill>
                <a:srgbClr val="FFFFFF"/>
              </a:solidFill>
              <a:latin typeface="Raleway"/>
              <a:ea typeface="Raleway"/>
              <a:cs typeface="Raleway"/>
              <a:sym typeface="Raleway"/>
            </a:endParaRPr>
          </a:p>
        </p:txBody>
      </p:sp>
      <p:sp>
        <p:nvSpPr>
          <p:cNvPr id="171" name="Google Shape;171;p22"/>
          <p:cNvSpPr txBox="1"/>
          <p:nvPr/>
        </p:nvSpPr>
        <p:spPr>
          <a:xfrm>
            <a:off x="3448432" y="35083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Process</a:t>
            </a:r>
            <a:endParaRPr sz="1300">
              <a:solidFill>
                <a:srgbClr val="FFFFFF"/>
              </a:solidFill>
              <a:latin typeface="Raleway"/>
              <a:ea typeface="Raleway"/>
              <a:cs typeface="Raleway"/>
              <a:sym typeface="Raleway"/>
            </a:endParaRPr>
          </a:p>
        </p:txBody>
      </p:sp>
      <p:sp>
        <p:nvSpPr>
          <p:cNvPr id="172" name="Google Shape;172;p22"/>
          <p:cNvSpPr txBox="1"/>
          <p:nvPr/>
        </p:nvSpPr>
        <p:spPr>
          <a:xfrm>
            <a:off x="5611135" y="2303219"/>
            <a:ext cx="1241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Deliverables</a:t>
            </a:r>
            <a:endParaRPr sz="1300">
              <a:solidFill>
                <a:srgbClr val="FFFFFF"/>
              </a:solidFill>
              <a:latin typeface="Raleway"/>
              <a:ea typeface="Raleway"/>
              <a:cs typeface="Raleway"/>
              <a:sym typeface="Raleway"/>
            </a:endParaRPr>
          </a:p>
        </p:txBody>
      </p:sp>
      <p:sp>
        <p:nvSpPr>
          <p:cNvPr id="173" name="Google Shape;173;p22"/>
          <p:cNvSpPr txBox="1"/>
          <p:nvPr/>
        </p:nvSpPr>
        <p:spPr>
          <a:xfrm>
            <a:off x="5611135" y="2704919"/>
            <a:ext cx="1241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Vision</a:t>
            </a:r>
            <a:endParaRPr sz="1300">
              <a:solidFill>
                <a:srgbClr val="FFFFFF"/>
              </a:solidFill>
              <a:latin typeface="Raleway"/>
              <a:ea typeface="Raleway"/>
              <a:cs typeface="Raleway"/>
              <a:sym typeface="Raleway"/>
            </a:endParaRPr>
          </a:p>
        </p:txBody>
      </p:sp>
      <p:sp>
        <p:nvSpPr>
          <p:cNvPr id="174" name="Google Shape;174;p22"/>
          <p:cNvSpPr txBox="1"/>
          <p:nvPr/>
        </p:nvSpPr>
        <p:spPr>
          <a:xfrm>
            <a:off x="5611135" y="3106619"/>
            <a:ext cx="1241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Team</a:t>
            </a:r>
            <a:endParaRPr sz="1300">
              <a:solidFill>
                <a:srgbClr val="FFFFFF"/>
              </a:solidFill>
              <a:latin typeface="Raleway"/>
              <a:ea typeface="Raleway"/>
              <a:cs typeface="Raleway"/>
              <a:sym typeface="Raleway"/>
            </a:endParaRPr>
          </a:p>
        </p:txBody>
      </p:sp>
      <p:sp>
        <p:nvSpPr>
          <p:cNvPr id="175" name="Google Shape;175;p22"/>
          <p:cNvSpPr txBox="1"/>
          <p:nvPr/>
        </p:nvSpPr>
        <p:spPr>
          <a:xfrm>
            <a:off x="828975" y="2194850"/>
            <a:ext cx="7258800" cy="136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latin typeface="Lato"/>
                <a:ea typeface="Lato"/>
                <a:cs typeface="Lato"/>
                <a:sym typeface="Lato"/>
              </a:rPr>
              <a:t>Specific challenges to be addressed while automating this process include:</a:t>
            </a:r>
            <a:endParaRPr sz="1100">
              <a:latin typeface="Lato"/>
              <a:ea typeface="Lato"/>
              <a:cs typeface="Lato"/>
              <a:sym typeface="Lato"/>
            </a:endParaRPr>
          </a:p>
          <a:p>
            <a:pPr indent="0" lvl="0" marL="0" rtl="0" algn="l">
              <a:spcBef>
                <a:spcPts val="0"/>
              </a:spcBef>
              <a:spcAft>
                <a:spcPts val="0"/>
              </a:spcAft>
              <a:buNone/>
            </a:pPr>
            <a:r>
              <a:t/>
            </a:r>
            <a:endParaRPr sz="1100">
              <a:latin typeface="Lato"/>
              <a:ea typeface="Lato"/>
              <a:cs typeface="Lato"/>
              <a:sym typeface="Lato"/>
            </a:endParaRPr>
          </a:p>
          <a:p>
            <a:pPr indent="-298450" lvl="0" marL="457200" rtl="0" algn="l">
              <a:spcBef>
                <a:spcPts val="0"/>
              </a:spcBef>
              <a:spcAft>
                <a:spcPts val="0"/>
              </a:spcAft>
              <a:buSzPts val="1100"/>
              <a:buFont typeface="Lato"/>
              <a:buChar char="●"/>
            </a:pPr>
            <a:r>
              <a:rPr lang="en-GB" sz="1100">
                <a:latin typeface="Lato"/>
                <a:ea typeface="Lato"/>
                <a:cs typeface="Lato"/>
                <a:sym typeface="Lato"/>
              </a:rPr>
              <a:t>Unstructured data</a:t>
            </a:r>
            <a:endParaRPr sz="1100">
              <a:latin typeface="Lato"/>
              <a:ea typeface="Lato"/>
              <a:cs typeface="Lato"/>
              <a:sym typeface="Lato"/>
            </a:endParaRPr>
          </a:p>
          <a:p>
            <a:pPr indent="0" lvl="0" marL="457200" rtl="0" algn="l">
              <a:spcBef>
                <a:spcPts val="0"/>
              </a:spcBef>
              <a:spcAft>
                <a:spcPts val="0"/>
              </a:spcAft>
              <a:buNone/>
            </a:pPr>
            <a:r>
              <a:t/>
            </a:r>
            <a:endParaRPr sz="1100">
              <a:latin typeface="Lato"/>
              <a:ea typeface="Lato"/>
              <a:cs typeface="Lato"/>
              <a:sym typeface="Lato"/>
            </a:endParaRPr>
          </a:p>
          <a:p>
            <a:pPr indent="-298450" lvl="0" marL="457200" rtl="0" algn="l">
              <a:spcBef>
                <a:spcPts val="0"/>
              </a:spcBef>
              <a:spcAft>
                <a:spcPts val="0"/>
              </a:spcAft>
              <a:buSzPts val="1100"/>
              <a:buFont typeface="Lato"/>
              <a:buChar char="●"/>
            </a:pPr>
            <a:r>
              <a:rPr lang="en-GB" sz="1100">
                <a:latin typeface="Lato"/>
                <a:ea typeface="Lato"/>
                <a:cs typeface="Lato"/>
                <a:sym typeface="Lato"/>
              </a:rPr>
              <a:t>Identifying and extracting key information</a:t>
            </a:r>
            <a:endParaRPr sz="1100">
              <a:latin typeface="Lato"/>
              <a:ea typeface="Lato"/>
              <a:cs typeface="Lato"/>
              <a:sym typeface="Lato"/>
            </a:endParaRPr>
          </a:p>
          <a:p>
            <a:pPr indent="0" lvl="0" marL="457200" rtl="0" algn="l">
              <a:spcBef>
                <a:spcPts val="0"/>
              </a:spcBef>
              <a:spcAft>
                <a:spcPts val="0"/>
              </a:spcAft>
              <a:buNone/>
            </a:pPr>
            <a:r>
              <a:t/>
            </a:r>
            <a:endParaRPr sz="1100">
              <a:latin typeface="Lato"/>
              <a:ea typeface="Lato"/>
              <a:cs typeface="Lato"/>
              <a:sym typeface="Lato"/>
            </a:endParaRPr>
          </a:p>
          <a:p>
            <a:pPr indent="-298450" lvl="0" marL="457200" rtl="0" algn="l">
              <a:spcBef>
                <a:spcPts val="0"/>
              </a:spcBef>
              <a:spcAft>
                <a:spcPts val="0"/>
              </a:spcAft>
              <a:buSzPts val="1100"/>
              <a:buFont typeface="Lato"/>
              <a:buChar char="●"/>
            </a:pPr>
            <a:r>
              <a:rPr lang="en-GB" sz="1100">
                <a:latin typeface="Lato"/>
                <a:ea typeface="Lato"/>
                <a:cs typeface="Lato"/>
                <a:sym typeface="Lato"/>
              </a:rPr>
              <a:t>Ambiguity</a:t>
            </a:r>
            <a:endParaRPr sz="110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3"/>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rtl="0" algn="l">
              <a:spcBef>
                <a:spcPts val="0"/>
              </a:spcBef>
              <a:spcAft>
                <a:spcPts val="1600"/>
              </a:spcAft>
              <a:buNone/>
            </a:pPr>
            <a:r>
              <a:rPr lang="en-GB"/>
              <a:t>METHODOLOGY</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4"/>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Data preprocessing</a:t>
            </a:r>
            <a:endParaRPr/>
          </a:p>
        </p:txBody>
      </p:sp>
      <p:sp>
        <p:nvSpPr>
          <p:cNvPr id="186" name="Google Shape;186;p24"/>
          <p:cNvSpPr txBox="1"/>
          <p:nvPr/>
        </p:nvSpPr>
        <p:spPr>
          <a:xfrm>
            <a:off x="1293838" y="23032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3">
                  <a:extLst>
                    <a:ext uri="{A12FA001-AC4F-418D-AE19-62706E023703}">
                      <ahyp:hlinkClr val="tx"/>
                    </a:ext>
                  </a:extLst>
                </a:hlinkClick>
              </a:rPr>
              <a:t>Overview</a:t>
            </a:r>
            <a:endParaRPr sz="1300">
              <a:solidFill>
                <a:srgbClr val="FFFFFF"/>
              </a:solidFill>
              <a:latin typeface="Raleway"/>
              <a:ea typeface="Raleway"/>
              <a:cs typeface="Raleway"/>
              <a:sym typeface="Raleway"/>
            </a:endParaRPr>
          </a:p>
        </p:txBody>
      </p:sp>
      <p:sp>
        <p:nvSpPr>
          <p:cNvPr id="187" name="Google Shape;187;p24"/>
          <p:cNvSpPr txBox="1"/>
          <p:nvPr/>
        </p:nvSpPr>
        <p:spPr>
          <a:xfrm>
            <a:off x="1293838" y="27049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4">
                  <a:extLst>
                    <a:ext uri="{A12FA001-AC4F-418D-AE19-62706E023703}">
                      <ahyp:hlinkClr val="tx"/>
                    </a:ext>
                  </a:extLst>
                </a:hlinkClick>
              </a:rPr>
              <a:t>Problems to solve</a:t>
            </a:r>
            <a:endParaRPr sz="1300">
              <a:solidFill>
                <a:srgbClr val="FFFFFF"/>
              </a:solidFill>
              <a:latin typeface="Raleway"/>
              <a:ea typeface="Raleway"/>
              <a:cs typeface="Raleway"/>
              <a:sym typeface="Raleway"/>
            </a:endParaRPr>
          </a:p>
        </p:txBody>
      </p:sp>
      <p:sp>
        <p:nvSpPr>
          <p:cNvPr id="188" name="Google Shape;188;p24"/>
          <p:cNvSpPr txBox="1"/>
          <p:nvPr/>
        </p:nvSpPr>
        <p:spPr>
          <a:xfrm>
            <a:off x="1293838" y="31066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Project objective</a:t>
            </a:r>
            <a:endParaRPr sz="1300">
              <a:solidFill>
                <a:srgbClr val="FFFFFF"/>
              </a:solidFill>
              <a:latin typeface="Raleway"/>
              <a:ea typeface="Raleway"/>
              <a:cs typeface="Raleway"/>
              <a:sym typeface="Raleway"/>
            </a:endParaRPr>
          </a:p>
        </p:txBody>
      </p:sp>
      <p:sp>
        <p:nvSpPr>
          <p:cNvPr id="189" name="Google Shape;189;p24"/>
          <p:cNvSpPr txBox="1"/>
          <p:nvPr/>
        </p:nvSpPr>
        <p:spPr>
          <a:xfrm>
            <a:off x="1293838" y="35083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Market trends</a:t>
            </a:r>
            <a:endParaRPr sz="1300">
              <a:solidFill>
                <a:srgbClr val="FFFFFF"/>
              </a:solidFill>
              <a:latin typeface="Raleway"/>
              <a:ea typeface="Raleway"/>
              <a:cs typeface="Raleway"/>
              <a:sym typeface="Raleway"/>
            </a:endParaRPr>
          </a:p>
        </p:txBody>
      </p:sp>
      <p:sp>
        <p:nvSpPr>
          <p:cNvPr id="190" name="Google Shape;190;p24"/>
          <p:cNvSpPr txBox="1"/>
          <p:nvPr/>
        </p:nvSpPr>
        <p:spPr>
          <a:xfrm>
            <a:off x="3448432" y="23032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Trend analysis</a:t>
            </a:r>
            <a:endParaRPr sz="1300">
              <a:solidFill>
                <a:srgbClr val="FFFFFF"/>
              </a:solidFill>
              <a:latin typeface="Raleway"/>
              <a:ea typeface="Raleway"/>
              <a:cs typeface="Raleway"/>
              <a:sym typeface="Raleway"/>
            </a:endParaRPr>
          </a:p>
        </p:txBody>
      </p:sp>
      <p:sp>
        <p:nvSpPr>
          <p:cNvPr id="191" name="Google Shape;191;p24"/>
          <p:cNvSpPr txBox="1"/>
          <p:nvPr/>
        </p:nvSpPr>
        <p:spPr>
          <a:xfrm>
            <a:off x="3448432" y="27049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Target audience</a:t>
            </a:r>
            <a:endParaRPr sz="1300">
              <a:solidFill>
                <a:srgbClr val="FFFFFF"/>
              </a:solidFill>
              <a:latin typeface="Raleway"/>
              <a:ea typeface="Raleway"/>
              <a:cs typeface="Raleway"/>
              <a:sym typeface="Raleway"/>
            </a:endParaRPr>
          </a:p>
        </p:txBody>
      </p:sp>
      <p:sp>
        <p:nvSpPr>
          <p:cNvPr id="192" name="Google Shape;192;p24"/>
          <p:cNvSpPr txBox="1"/>
          <p:nvPr/>
        </p:nvSpPr>
        <p:spPr>
          <a:xfrm>
            <a:off x="3448432" y="31066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Proposed solution</a:t>
            </a:r>
            <a:endParaRPr sz="1300">
              <a:solidFill>
                <a:srgbClr val="FFFFFF"/>
              </a:solidFill>
              <a:latin typeface="Raleway"/>
              <a:ea typeface="Raleway"/>
              <a:cs typeface="Raleway"/>
              <a:sym typeface="Raleway"/>
            </a:endParaRPr>
          </a:p>
        </p:txBody>
      </p:sp>
      <p:sp>
        <p:nvSpPr>
          <p:cNvPr id="193" name="Google Shape;193;p24"/>
          <p:cNvSpPr txBox="1"/>
          <p:nvPr/>
        </p:nvSpPr>
        <p:spPr>
          <a:xfrm>
            <a:off x="3448432" y="35083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Process</a:t>
            </a:r>
            <a:endParaRPr sz="1300">
              <a:solidFill>
                <a:srgbClr val="FFFFFF"/>
              </a:solidFill>
              <a:latin typeface="Raleway"/>
              <a:ea typeface="Raleway"/>
              <a:cs typeface="Raleway"/>
              <a:sym typeface="Raleway"/>
            </a:endParaRPr>
          </a:p>
        </p:txBody>
      </p:sp>
      <p:sp>
        <p:nvSpPr>
          <p:cNvPr id="194" name="Google Shape;194;p24"/>
          <p:cNvSpPr txBox="1"/>
          <p:nvPr/>
        </p:nvSpPr>
        <p:spPr>
          <a:xfrm>
            <a:off x="5611135" y="2303219"/>
            <a:ext cx="1241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Deliverables</a:t>
            </a:r>
            <a:endParaRPr sz="1300">
              <a:solidFill>
                <a:srgbClr val="FFFFFF"/>
              </a:solidFill>
              <a:latin typeface="Raleway"/>
              <a:ea typeface="Raleway"/>
              <a:cs typeface="Raleway"/>
              <a:sym typeface="Raleway"/>
            </a:endParaRPr>
          </a:p>
        </p:txBody>
      </p:sp>
      <p:sp>
        <p:nvSpPr>
          <p:cNvPr id="195" name="Google Shape;195;p24"/>
          <p:cNvSpPr txBox="1"/>
          <p:nvPr/>
        </p:nvSpPr>
        <p:spPr>
          <a:xfrm>
            <a:off x="5611135" y="2704919"/>
            <a:ext cx="1241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Vision</a:t>
            </a:r>
            <a:endParaRPr sz="1300">
              <a:solidFill>
                <a:srgbClr val="FFFFFF"/>
              </a:solidFill>
              <a:latin typeface="Raleway"/>
              <a:ea typeface="Raleway"/>
              <a:cs typeface="Raleway"/>
              <a:sym typeface="Raleway"/>
            </a:endParaRPr>
          </a:p>
        </p:txBody>
      </p:sp>
      <p:sp>
        <p:nvSpPr>
          <p:cNvPr id="196" name="Google Shape;196;p24"/>
          <p:cNvSpPr txBox="1"/>
          <p:nvPr/>
        </p:nvSpPr>
        <p:spPr>
          <a:xfrm>
            <a:off x="5611135" y="3106619"/>
            <a:ext cx="1241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extLst>
                    <a:ext uri="{A12FA001-AC4F-418D-AE19-62706E023703}">
                      <ahyp:hlinkClr val="tx"/>
                    </a:ext>
                  </a:extLst>
                </a:hlinkClick>
              </a:rPr>
              <a:t>Team</a:t>
            </a:r>
            <a:endParaRPr sz="1300">
              <a:solidFill>
                <a:srgbClr val="FFFFFF"/>
              </a:solidFill>
              <a:latin typeface="Raleway"/>
              <a:ea typeface="Raleway"/>
              <a:cs typeface="Raleway"/>
              <a:sym typeface="Raleway"/>
            </a:endParaRPr>
          </a:p>
        </p:txBody>
      </p:sp>
      <p:sp>
        <p:nvSpPr>
          <p:cNvPr id="197" name="Google Shape;197;p24"/>
          <p:cNvSpPr txBox="1"/>
          <p:nvPr/>
        </p:nvSpPr>
        <p:spPr>
          <a:xfrm>
            <a:off x="828975" y="2194850"/>
            <a:ext cx="7258800" cy="153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latin typeface="Lato"/>
                <a:ea typeface="Lato"/>
                <a:cs typeface="Lato"/>
                <a:sym typeface="Lato"/>
              </a:rPr>
              <a:t>It is an essential step in resume parsing, as it helps to clean and transform the raw text data extracted from resumes into a structured format that can be analyzed and used for further processing.</a:t>
            </a:r>
            <a:endParaRPr sz="1100">
              <a:latin typeface="Lato"/>
              <a:ea typeface="Lato"/>
              <a:cs typeface="Lato"/>
              <a:sym typeface="Lato"/>
            </a:endParaRPr>
          </a:p>
          <a:p>
            <a:pPr indent="0" lvl="0" marL="0" rtl="0" algn="l">
              <a:spcBef>
                <a:spcPts val="0"/>
              </a:spcBef>
              <a:spcAft>
                <a:spcPts val="0"/>
              </a:spcAft>
              <a:buNone/>
            </a:pPr>
            <a:r>
              <a:t/>
            </a:r>
            <a:endParaRPr sz="1100">
              <a:latin typeface="Lato"/>
              <a:ea typeface="Lato"/>
              <a:cs typeface="Lato"/>
              <a:sym typeface="Lato"/>
            </a:endParaRPr>
          </a:p>
          <a:p>
            <a:pPr indent="-298450" lvl="0" marL="457200" rtl="0" algn="l">
              <a:spcBef>
                <a:spcPts val="0"/>
              </a:spcBef>
              <a:spcAft>
                <a:spcPts val="0"/>
              </a:spcAft>
              <a:buSzPts val="1100"/>
              <a:buFont typeface="Lato"/>
              <a:buChar char="●"/>
            </a:pPr>
            <a:r>
              <a:rPr lang="en-GB" sz="1100">
                <a:latin typeface="Lato"/>
                <a:ea typeface="Lato"/>
                <a:cs typeface="Lato"/>
                <a:sym typeface="Lato"/>
              </a:rPr>
              <a:t>A</a:t>
            </a:r>
            <a:r>
              <a:rPr lang="en-GB" sz="1100">
                <a:latin typeface="Lato"/>
                <a:ea typeface="Lato"/>
                <a:cs typeface="Lato"/>
                <a:sym typeface="Lato"/>
              </a:rPr>
              <a:t>dding annotation in data</a:t>
            </a:r>
            <a:endParaRPr sz="1100">
              <a:latin typeface="Lato"/>
              <a:ea typeface="Lato"/>
              <a:cs typeface="Lato"/>
              <a:sym typeface="Lato"/>
            </a:endParaRPr>
          </a:p>
          <a:p>
            <a:pPr indent="0" lvl="0" marL="457200" rtl="0" algn="l">
              <a:spcBef>
                <a:spcPts val="0"/>
              </a:spcBef>
              <a:spcAft>
                <a:spcPts val="0"/>
              </a:spcAft>
              <a:buNone/>
            </a:pPr>
            <a:r>
              <a:t/>
            </a:r>
            <a:endParaRPr sz="1100">
              <a:latin typeface="Lato"/>
              <a:ea typeface="Lato"/>
              <a:cs typeface="Lato"/>
              <a:sym typeface="Lato"/>
            </a:endParaRPr>
          </a:p>
          <a:p>
            <a:pPr indent="-298450" lvl="0" marL="457200" rtl="0" algn="l">
              <a:spcBef>
                <a:spcPts val="0"/>
              </a:spcBef>
              <a:spcAft>
                <a:spcPts val="0"/>
              </a:spcAft>
              <a:buSzPts val="1100"/>
              <a:buFont typeface="Lato"/>
              <a:buChar char="●"/>
            </a:pPr>
            <a:r>
              <a:rPr lang="en-GB" sz="1100">
                <a:latin typeface="Lato"/>
                <a:ea typeface="Lato"/>
                <a:cs typeface="Lato"/>
                <a:sym typeface="Lato"/>
              </a:rPr>
              <a:t>Removing whitespaces</a:t>
            </a:r>
            <a:endParaRPr sz="1100">
              <a:latin typeface="Lato"/>
              <a:ea typeface="Lato"/>
              <a:cs typeface="Lato"/>
              <a:sym typeface="Lato"/>
            </a:endParaRPr>
          </a:p>
          <a:p>
            <a:pPr indent="0" lvl="0" marL="457200" rtl="0" algn="l">
              <a:spcBef>
                <a:spcPts val="0"/>
              </a:spcBef>
              <a:spcAft>
                <a:spcPts val="0"/>
              </a:spcAft>
              <a:buNone/>
            </a:pPr>
            <a:r>
              <a:t/>
            </a:r>
            <a:endParaRPr sz="1100">
              <a:latin typeface="Lato"/>
              <a:ea typeface="Lato"/>
              <a:cs typeface="Lato"/>
              <a:sym typeface="Lato"/>
            </a:endParaRPr>
          </a:p>
          <a:p>
            <a:pPr indent="-298450" lvl="0" marL="457200" rtl="0" algn="l">
              <a:spcBef>
                <a:spcPts val="0"/>
              </a:spcBef>
              <a:spcAft>
                <a:spcPts val="0"/>
              </a:spcAft>
              <a:buSzPts val="1100"/>
              <a:buFont typeface="Lato"/>
              <a:buChar char="●"/>
            </a:pPr>
            <a:r>
              <a:rPr lang="en-GB" sz="1100">
                <a:latin typeface="Lato"/>
                <a:ea typeface="Lato"/>
                <a:cs typeface="Lato"/>
                <a:sym typeface="Lato"/>
              </a:rPr>
              <a:t>Cleaning Data</a:t>
            </a:r>
            <a:endParaRPr sz="1100">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5"/>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Named Entity Recognition (NER)</a:t>
            </a:r>
            <a:endParaRPr/>
          </a:p>
        </p:txBody>
      </p:sp>
      <p:sp>
        <p:nvSpPr>
          <p:cNvPr id="203" name="Google Shape;203;p25"/>
          <p:cNvSpPr txBox="1"/>
          <p:nvPr/>
        </p:nvSpPr>
        <p:spPr>
          <a:xfrm>
            <a:off x="839700" y="2130425"/>
            <a:ext cx="7774200" cy="153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latin typeface="Lato"/>
                <a:ea typeface="Lato"/>
                <a:cs typeface="Lato"/>
                <a:sym typeface="Lato"/>
              </a:rPr>
              <a:t>It is a subtask of natural language processing (NLP) that involves identifying and classifying named entities in unstructured text data into predefined categories such as people, organizations, locations, dates, and other types of entities.</a:t>
            </a:r>
            <a:endParaRPr sz="1100">
              <a:latin typeface="Lato"/>
              <a:ea typeface="Lato"/>
              <a:cs typeface="Lato"/>
              <a:sym typeface="Lato"/>
            </a:endParaRPr>
          </a:p>
          <a:p>
            <a:pPr indent="0" lvl="0" marL="0" rtl="0" algn="l">
              <a:spcBef>
                <a:spcPts val="0"/>
              </a:spcBef>
              <a:spcAft>
                <a:spcPts val="0"/>
              </a:spcAft>
              <a:buNone/>
            </a:pPr>
            <a:r>
              <a:t/>
            </a:r>
            <a:endParaRPr sz="1100">
              <a:latin typeface="Lato"/>
              <a:ea typeface="Lato"/>
              <a:cs typeface="Lato"/>
              <a:sym typeface="Lato"/>
            </a:endParaRPr>
          </a:p>
          <a:p>
            <a:pPr indent="0" lvl="0" marL="0" rtl="0" algn="l">
              <a:spcBef>
                <a:spcPts val="0"/>
              </a:spcBef>
              <a:spcAft>
                <a:spcPts val="0"/>
              </a:spcAft>
              <a:buNone/>
            </a:pPr>
            <a:r>
              <a:rPr lang="en-GB" sz="1100">
                <a:latin typeface="Lato"/>
                <a:ea typeface="Lato"/>
                <a:cs typeface="Lato"/>
                <a:sym typeface="Lato"/>
              </a:rPr>
              <a:t>In this project I have used custom NER model which is :</a:t>
            </a:r>
            <a:endParaRPr sz="1100">
              <a:latin typeface="Lato"/>
              <a:ea typeface="Lato"/>
              <a:cs typeface="Lato"/>
              <a:sym typeface="Lato"/>
            </a:endParaRPr>
          </a:p>
          <a:p>
            <a:pPr indent="0" lvl="0" marL="0" rtl="0" algn="l">
              <a:spcBef>
                <a:spcPts val="0"/>
              </a:spcBef>
              <a:spcAft>
                <a:spcPts val="0"/>
              </a:spcAft>
              <a:buNone/>
            </a:pPr>
            <a:r>
              <a:rPr lang="en-GB" sz="1100">
                <a:latin typeface="Lato"/>
                <a:ea typeface="Lato"/>
                <a:cs typeface="Lato"/>
                <a:sym typeface="Lato"/>
              </a:rPr>
              <a:t>A custom NER (Named Entity Recognition) model is a machine learning model that is specifically designed to identify and extract named entities from text data in a specific domain or context. Unlike pre-trained NER models that are trained on general text data, custom NER models are trained on domain-specific data and are tailored to recognize entities that are specific to that domain.</a:t>
            </a:r>
            <a:endParaRPr sz="1100">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